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7"/>
  </p:normalViewPr>
  <p:slideViewPr>
    <p:cSldViewPr snapToGrid="0" snapToObjects="1">
      <p:cViewPr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1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8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49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1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82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5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8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6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5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1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9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9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3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CE0E98E-DA31-B142-9303-F30F5AFF4F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D969899-CFAF-0249-A9E7-8FC4E1B81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4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2D8D-290B-18EF-9BA8-E64EBB7B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330" y="741796"/>
            <a:ext cx="8825658" cy="2677648"/>
          </a:xfrm>
        </p:spPr>
        <p:txBody>
          <a:bodyPr>
            <a:noAutofit/>
          </a:bodyPr>
          <a:lstStyle/>
          <a:p>
            <a:br>
              <a:rPr lang="en-US" sz="4400" dirty="0">
                <a:effectLst/>
                <a:latin typeface="Helvetica" pitchFamily="2" charset="0"/>
              </a:rPr>
            </a:br>
            <a:br>
              <a:rPr lang="en-US" sz="4400" dirty="0">
                <a:effectLst/>
                <a:latin typeface="Helvetica" pitchFamily="2" charset="0"/>
              </a:rPr>
            </a:br>
            <a:r>
              <a:rPr lang="en-US" sz="4400" dirty="0">
                <a:effectLst/>
                <a:latin typeface="Helvetica" pitchFamily="2" charset="0"/>
              </a:rPr>
              <a:t>Modelling Toronto Bike Share Ridership and Bike Thefts	 for the city </a:t>
            </a:r>
            <a:r>
              <a:rPr lang="en-US" sz="4400" dirty="0">
                <a:latin typeface="Helvetica" pitchFamily="2" charset="0"/>
              </a:rPr>
              <a:t>of Toronto	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BABB8-B715-2DA9-6C53-CADFEA9376F1}"/>
              </a:ext>
            </a:extLst>
          </p:cNvPr>
          <p:cNvSpPr txBox="1"/>
          <p:nvPr/>
        </p:nvSpPr>
        <p:spPr>
          <a:xfrm>
            <a:off x="8164976" y="5074625"/>
            <a:ext cx="6100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/>
                <a:latin typeface="Helvetica" pitchFamily="2" charset="0"/>
              </a:rPr>
              <a:t>Saumya Verma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MS Computer Science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Helvetica" pitchFamily="2" charset="0"/>
              </a:rPr>
              <a:t>Universi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ty of New Brunswick, NB</a:t>
            </a:r>
            <a:endParaRPr lang="en-US" sz="16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1028" name="Picture 4" descr="What Makes our Bikes Unique? Meet the Fleet: Bike Share Toronto | Bike  Share Toronto">
            <a:extLst>
              <a:ext uri="{FF2B5EF4-FFF2-40B4-BE49-F238E27FC236}">
                <a16:creationId xmlns:a16="http://schemas.microsoft.com/office/drawing/2014/main" id="{1F05A1F0-4082-8A43-8FAD-9B28BA416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323" y="4287175"/>
            <a:ext cx="3317453" cy="248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ke thefts in Toronto are way up">
            <a:extLst>
              <a:ext uri="{FF2B5EF4-FFF2-40B4-BE49-F238E27FC236}">
                <a16:creationId xmlns:a16="http://schemas.microsoft.com/office/drawing/2014/main" id="{EB718108-4560-3C4C-957F-5BB223E9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1" y="4603978"/>
            <a:ext cx="2659258" cy="177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2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7920-7986-F232-7F51-2682C14D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Analysis of Thefts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B4620AF-A064-2E0B-A476-5C232368D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448" y="2891297"/>
            <a:ext cx="3812238" cy="2189750"/>
          </a:xfrm>
        </p:spPr>
      </p:pic>
      <p:pic>
        <p:nvPicPr>
          <p:cNvPr id="4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E0F87D0-8ED6-AA48-82B8-7F666539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4" y="2323969"/>
            <a:ext cx="2095833" cy="1505925"/>
          </a:xfrm>
          <a:prstGeom prst="rect">
            <a:avLst/>
          </a:prstGeom>
        </p:spPr>
      </p:pic>
      <p:pic>
        <p:nvPicPr>
          <p:cNvPr id="6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3816E714-51FC-5F47-A594-6DA13BD3B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14" y="3629975"/>
            <a:ext cx="2295280" cy="1731733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40FCF2D-847B-0D42-9892-003902D73444}"/>
              </a:ext>
            </a:extLst>
          </p:cNvPr>
          <p:cNvSpPr txBox="1">
            <a:spLocks/>
          </p:cNvSpPr>
          <p:nvPr/>
        </p:nvSpPr>
        <p:spPr>
          <a:xfrm>
            <a:off x="138545" y="5361708"/>
            <a:ext cx="11232188" cy="1136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tx1"/>
                </a:solidFill>
              </a:rPr>
              <a:t>Statistical Analysis of the attributes and the imbalance in the target column identification to address data imputations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Maximum thefts reported from Outside, Apartments, and Houses. Maximum recovery percentages of the thefts were from Outside. The least thefts reported from Transit and Educational institutions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Less number of reports during weekends compare to weekdays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Incidences are at the peak in middle of the year during summer, starts to drop during fall and picks up again after spring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79ADE-7C84-8944-B22C-6F946F39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785" y="2891297"/>
            <a:ext cx="3755948" cy="22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7920-7986-F232-7F51-2682C14D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Steps for Prediction Model for Theft recovery 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40FCF2D-847B-0D42-9892-003902D73444}"/>
              </a:ext>
            </a:extLst>
          </p:cNvPr>
          <p:cNvSpPr txBox="1">
            <a:spLocks/>
          </p:cNvSpPr>
          <p:nvPr/>
        </p:nvSpPr>
        <p:spPr>
          <a:xfrm>
            <a:off x="5147034" y="2573518"/>
            <a:ext cx="6678521" cy="402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i="0" dirty="0">
                <a:solidFill>
                  <a:srgbClr val="000000"/>
                </a:solidFill>
                <a:effectLst/>
              </a:rPr>
              <a:t>Managing Imbalanced Classes: Balancing the target column using the technique random oversampling of minority class (Status=RECOVERED) </a:t>
            </a:r>
          </a:p>
          <a:p>
            <a:pPr algn="just"/>
            <a:r>
              <a:rPr lang="en-US" sz="2000" i="0" dirty="0">
                <a:solidFill>
                  <a:srgbClr val="000000"/>
                </a:solidFill>
                <a:effectLst/>
              </a:rPr>
              <a:t>Data Imputations of Null Values based on statistical analysis results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Data Pipelining: </a:t>
            </a:r>
            <a:r>
              <a:rPr lang="en-US" sz="2000" dirty="0">
                <a:solidFill>
                  <a:srgbClr val="000000"/>
                </a:solidFill>
                <a:effectLst/>
              </a:rPr>
              <a:t>Pipelines class to streamline all the pre-processing transformations and creating a numeric pipeline for scaling the numeric data and one-hot encoding of categorical features</a:t>
            </a:r>
          </a:p>
          <a:p>
            <a:pPr algn="just"/>
            <a:r>
              <a:rPr lang="en-US" sz="2000" i="0" dirty="0">
                <a:solidFill>
                  <a:srgbClr val="000000"/>
                </a:solidFill>
                <a:effectLst/>
              </a:rPr>
              <a:t>Train Test Split used: 80:20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Input Attributes: '</a:t>
            </a:r>
            <a:r>
              <a:rPr lang="en-US" sz="2000" dirty="0" err="1">
                <a:solidFill>
                  <a:srgbClr val="000000"/>
                </a:solidFill>
              </a:rPr>
              <a:t>Primary_Offence</a:t>
            </a:r>
            <a:r>
              <a:rPr lang="en-US" sz="2000" dirty="0">
                <a:solidFill>
                  <a:srgbClr val="000000"/>
                </a:solidFill>
              </a:rPr>
              <a:t>’, '</a:t>
            </a:r>
            <a:r>
              <a:rPr lang="en-US" sz="2000" dirty="0" err="1">
                <a:solidFill>
                  <a:srgbClr val="000000"/>
                </a:solidFill>
              </a:rPr>
              <a:t>Occurrence_DayOfWeek</a:t>
            </a:r>
            <a:r>
              <a:rPr lang="en-US" sz="2000" dirty="0">
                <a:solidFill>
                  <a:srgbClr val="000000"/>
                </a:solidFill>
              </a:rPr>
              <a:t>’, '</a:t>
            </a:r>
            <a:r>
              <a:rPr lang="en-US" sz="2000" dirty="0" err="1">
                <a:solidFill>
                  <a:srgbClr val="000000"/>
                </a:solidFill>
              </a:rPr>
              <a:t>Report_DayOfWeek</a:t>
            </a:r>
            <a:r>
              <a:rPr lang="en-US" sz="2000" dirty="0">
                <a:solidFill>
                  <a:srgbClr val="000000"/>
                </a:solidFill>
              </a:rPr>
              <a:t>’,  '</a:t>
            </a:r>
            <a:r>
              <a:rPr lang="en-US" sz="2000" dirty="0" err="1">
                <a:solidFill>
                  <a:srgbClr val="000000"/>
                </a:solidFill>
              </a:rPr>
              <a:t>Hood_ID</a:t>
            </a:r>
            <a:r>
              <a:rPr lang="en-US" sz="2000" dirty="0">
                <a:solidFill>
                  <a:srgbClr val="000000"/>
                </a:solidFill>
              </a:rPr>
              <a:t>’,  'Bike_Make','</a:t>
            </a:r>
            <a:r>
              <a:rPr lang="en-US" sz="2000" dirty="0" err="1">
                <a:solidFill>
                  <a:srgbClr val="000000"/>
                </a:solidFill>
              </a:rPr>
              <a:t>Bike_Type</a:t>
            </a:r>
            <a:r>
              <a:rPr lang="en-US" sz="2000" dirty="0">
                <a:solidFill>
                  <a:srgbClr val="000000"/>
                </a:solidFill>
              </a:rPr>
              <a:t>’,  '</a:t>
            </a:r>
            <a:r>
              <a:rPr lang="en-US" sz="2000" dirty="0" err="1">
                <a:solidFill>
                  <a:srgbClr val="000000"/>
                </a:solidFill>
              </a:rPr>
              <a:t>Bike_Colour</a:t>
            </a:r>
            <a:r>
              <a:rPr lang="en-US" sz="2000" dirty="0">
                <a:solidFill>
                  <a:srgbClr val="000000"/>
                </a:solidFill>
              </a:rPr>
              <a:t>', '</a:t>
            </a:r>
            <a:r>
              <a:rPr lang="en-US" sz="2000" dirty="0" err="1">
                <a:solidFill>
                  <a:srgbClr val="000000"/>
                </a:solidFill>
              </a:rPr>
              <a:t>Location_Type</a:t>
            </a:r>
            <a:r>
              <a:rPr lang="en-US" sz="2000" dirty="0">
                <a:solidFill>
                  <a:srgbClr val="000000"/>
                </a:solidFill>
              </a:rPr>
              <a:t>', '</a:t>
            </a:r>
            <a:r>
              <a:rPr lang="en-US" sz="2000" dirty="0" err="1">
                <a:solidFill>
                  <a:srgbClr val="000000"/>
                </a:solidFill>
              </a:rPr>
              <a:t>Premises_Type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Modelled using Logistic Regression , Support Vector Machine classifier, Decision Tree and Random Forest Classifiers – Best precision (true positive accuracy)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Fine tuning Parameters: Performed both grid search and randomized search but decided to go with grid search as it would thoroughly go through all the possible combinations to provide best parameters</a:t>
            </a:r>
          </a:p>
          <a:p>
            <a:pPr algn="just"/>
            <a:endParaRPr lang="en-US" sz="20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65B9A4-03EA-A84C-9ED2-A58B49DB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9" y="2237013"/>
            <a:ext cx="4609707" cy="21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9E925-BD6D-254F-A403-260D6946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9" y="5698084"/>
            <a:ext cx="2918931" cy="816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6677D-CC9E-724A-BCFD-B8FB28D0B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11" y="4477358"/>
            <a:ext cx="2531521" cy="573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A57A0-8D50-7947-B121-99936956F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027" y="5141703"/>
            <a:ext cx="2026363" cy="315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353B13-1661-A440-8E94-8DE5D099B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79" y="5150966"/>
            <a:ext cx="2049766" cy="296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CEB027-3A99-774D-BBB5-BED10155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1476" y="4628833"/>
            <a:ext cx="1358757" cy="2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6B2F-0789-76A1-7D0A-4C9B766C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1329-C847-E644-8086-ED2D999A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pipelining with data loading, streaming and analytics</a:t>
            </a:r>
          </a:p>
          <a:p>
            <a:r>
              <a:rPr lang="en-US" dirty="0"/>
              <a:t>Improvising Predictions : use deep learning</a:t>
            </a:r>
          </a:p>
          <a:p>
            <a:r>
              <a:rPr lang="en-US" dirty="0"/>
              <a:t>Saving the model , build automated pipeline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3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81A6-EF5E-7B7C-842C-06F58A6B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0942A-940C-3CE7-1D14-3B021EFD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259635" cy="3982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Client, City of Toronto, has approached EY to help rethink mobility in the metropolitan area.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Task</a:t>
            </a:r>
            <a:r>
              <a:rPr lang="en-US" dirty="0"/>
              <a:t> 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Prepare a dimensional data model and analysis with the datasets provided by the client. </a:t>
            </a:r>
          </a:p>
          <a:p>
            <a:r>
              <a:rPr lang="en-US" dirty="0"/>
              <a:t>Explore </a:t>
            </a:r>
            <a:r>
              <a:rPr lang="en-CA" dirty="0"/>
              <a:t>status of the transportation network (bike paths, road network, public transit)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74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8FF3-F41D-4D98-2C73-B1C86C75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6973-3C99-0E7B-4D3F-32A2B902E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46" y="2009965"/>
            <a:ext cx="10515600" cy="4848035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Provide Vital Information to understand the status of the transportation (the mobility of bicycle paths, Road network, Bike share ridership and thefts), its usage </a:t>
            </a:r>
            <a:r>
              <a:rPr lang="en-US" dirty="0"/>
              <a:t>widely and </a:t>
            </a:r>
            <a:r>
              <a:rPr lang="en-US" dirty="0">
                <a:effectLst/>
              </a:rPr>
              <a:t>determine necessary improvements.</a:t>
            </a:r>
          </a:p>
          <a:p>
            <a:r>
              <a:rPr lang="en-US" dirty="0">
                <a:effectLst/>
              </a:rPr>
              <a:t>Leveraged </a:t>
            </a:r>
            <a:r>
              <a:rPr lang="en-US" dirty="0"/>
              <a:t>Data modelling and data analysis </a:t>
            </a:r>
            <a:r>
              <a:rPr lang="en-US" dirty="0">
                <a:effectLst/>
              </a:rPr>
              <a:t>to study network and situation of bicycle ridership, station location , bike thefts and  and road network to infer relations and suggest improvement points. </a:t>
            </a:r>
          </a:p>
          <a:p>
            <a:r>
              <a:rPr lang="en-US" dirty="0">
                <a:effectLst/>
              </a:rPr>
              <a:t>Report Outline: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/>
              </a:rPr>
              <a:t>	Part 1: Data Loading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/>
              </a:rPr>
              <a:t>	Part 2: Data Summary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effectLst/>
              </a:rPr>
              <a:t>Part 3: Data modelling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/>
              </a:rPr>
              <a:t>	Part 4: Data Statistical Assessment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/>
              </a:rPr>
              <a:t>	Part 5: Analysis</a:t>
            </a:r>
          </a:p>
        </p:txBody>
      </p:sp>
    </p:spTree>
    <p:extLst>
      <p:ext uri="{BB962C8B-B14F-4D97-AF65-F5344CB8AC3E}">
        <p14:creationId xmlns:p14="http://schemas.microsoft.com/office/powerpoint/2010/main" val="53928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5C41-FBAF-E3CB-191E-845A2132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Part 1: Data Loading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14C3-8684-6CBA-8131-DD2343AA6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08264" cy="34163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>
                <a:effectLst/>
                <a:cs typeface="Times New Roman" panose="02020603050405020304" pitchFamily="18" charset="0"/>
              </a:rPr>
              <a:t>Importing necessary libraries to process and visualize data.</a:t>
            </a:r>
          </a:p>
          <a:p>
            <a:pPr>
              <a:buFontTx/>
              <a:buChar char="-"/>
            </a:pPr>
            <a:r>
              <a:rPr lang="en-US" sz="2400" dirty="0">
                <a:cs typeface="Times New Roman" panose="02020603050405020304" pitchFamily="18" charset="0"/>
              </a:rPr>
              <a:t>Reading csv datasets :</a:t>
            </a:r>
          </a:p>
          <a:p>
            <a:pPr lvl="1">
              <a:buFontTx/>
              <a:buChar char="-"/>
            </a:pPr>
            <a:r>
              <a:rPr lang="en-US" dirty="0">
                <a:cs typeface="Times New Roman" panose="02020603050405020304" pitchFamily="18" charset="0"/>
              </a:rPr>
              <a:t>Quarterly datasets of bike ridership of 2018</a:t>
            </a:r>
          </a:p>
          <a:p>
            <a:pPr lvl="1">
              <a:buFontTx/>
              <a:buChar char="-"/>
            </a:pPr>
            <a:r>
              <a:rPr lang="en-US" dirty="0">
                <a:cs typeface="Times New Roman" panose="02020603050405020304" pitchFamily="18" charset="0"/>
              </a:rPr>
              <a:t>Bicycle Theft information</a:t>
            </a:r>
          </a:p>
          <a:p>
            <a:pPr lvl="1">
              <a:buFontTx/>
              <a:buChar char="-"/>
            </a:pPr>
            <a:r>
              <a:rPr lang="en-US" dirty="0">
                <a:cs typeface="Times New Roman" panose="02020603050405020304" pitchFamily="18" charset="0"/>
              </a:rPr>
              <a:t>Bridge structure for road network</a:t>
            </a:r>
          </a:p>
          <a:p>
            <a:pPr>
              <a:buFontTx/>
              <a:buChar char="-"/>
            </a:pPr>
            <a:r>
              <a:rPr lang="en-US" sz="2400" dirty="0">
                <a:effectLst/>
                <a:cs typeface="Times New Roman" panose="02020603050405020304" pitchFamily="18" charset="0"/>
              </a:rPr>
              <a:t>Reading </a:t>
            </a:r>
            <a:r>
              <a:rPr lang="en-US" sz="2400" dirty="0" err="1">
                <a:effectLst/>
                <a:cs typeface="Times New Roman" panose="02020603050405020304" pitchFamily="18" charset="0"/>
              </a:rPr>
              <a:t>geoJson</a:t>
            </a:r>
            <a:r>
              <a:rPr lang="en-US" sz="2400" dirty="0">
                <a:effectLst/>
                <a:cs typeface="Times New Roman" panose="02020603050405020304" pitchFamily="18" charset="0"/>
              </a:rPr>
              <a:t> dataset : </a:t>
            </a:r>
          </a:p>
          <a:p>
            <a:pPr lvl="1">
              <a:buFontTx/>
              <a:buChar char="-"/>
            </a:pPr>
            <a:r>
              <a:rPr lang="en-US" dirty="0">
                <a:cs typeface="Times New Roman" panose="02020603050405020304" pitchFamily="18" charset="0"/>
              </a:rPr>
              <a:t>Bicycle station information of Toronto</a:t>
            </a:r>
            <a:endParaRPr lang="en-US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effectLst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164F-D4ED-133E-9270-0B25D0C9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Part 2: Data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F79C4-36A2-15CD-99F9-94582F39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17846" cy="3416300"/>
          </a:xfrm>
        </p:spPr>
        <p:txBody>
          <a:bodyPr/>
          <a:lstStyle/>
          <a:p>
            <a:r>
              <a:rPr lang="en-US" dirty="0"/>
              <a:t>Statistical Analysis (min, max, avg, median, histograms) for the datasets used</a:t>
            </a:r>
          </a:p>
          <a:p>
            <a:endParaRPr lang="en-US" dirty="0"/>
          </a:p>
          <a:p>
            <a:r>
              <a:rPr lang="en-US" dirty="0"/>
              <a:t>Data information of columns for null, non-null values and data types</a:t>
            </a:r>
          </a:p>
          <a:p>
            <a:endParaRPr lang="en-US" dirty="0"/>
          </a:p>
          <a:p>
            <a:r>
              <a:rPr lang="en-US" dirty="0"/>
              <a:t>Identifying numeric data and categorical data features</a:t>
            </a:r>
          </a:p>
          <a:p>
            <a:endParaRPr lang="en-US" dirty="0"/>
          </a:p>
          <a:p>
            <a:r>
              <a:rPr lang="en-US" dirty="0"/>
              <a:t>Descriptive statistics of the dataset including and excluding non numeric columns</a:t>
            </a:r>
          </a:p>
        </p:txBody>
      </p:sp>
    </p:spTree>
    <p:extLst>
      <p:ext uri="{BB962C8B-B14F-4D97-AF65-F5344CB8AC3E}">
        <p14:creationId xmlns:p14="http://schemas.microsoft.com/office/powerpoint/2010/main" val="331349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04B-04C9-7FB6-4199-743D953F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: Data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DDF0-0162-DCD2-5FAE-3E823E756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8" y="2603499"/>
            <a:ext cx="11244518" cy="373803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400" u="sng" dirty="0">
                <a:effectLst/>
              </a:rPr>
              <a:t>Data Ingestion: </a:t>
            </a:r>
            <a:r>
              <a:rPr lang="en-US" sz="1400" dirty="0">
                <a:effectLst/>
              </a:rPr>
              <a:t>Concatenating the same dataset of different </a:t>
            </a:r>
            <a:r>
              <a:rPr lang="en-US" sz="1400" dirty="0"/>
              <a:t>time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</a:rPr>
              <a:t>Quarter 1 ,2 , 3 and 4 of 2018 </a:t>
            </a:r>
          </a:p>
          <a:p>
            <a:pPr>
              <a:buFont typeface="Wingdings" pitchFamily="2" charset="2"/>
              <a:buChar char="Ø"/>
            </a:pPr>
            <a:r>
              <a:rPr lang="en-US" sz="1400" u="sng" dirty="0">
                <a:effectLst/>
              </a:rPr>
              <a:t>Data Type Analysis: </a:t>
            </a:r>
            <a:r>
              <a:rPr lang="en-US" sz="1400" dirty="0">
                <a:effectLst/>
              </a:rPr>
              <a:t>Assigning the correct data types to the attributes. </a:t>
            </a:r>
          </a:p>
          <a:p>
            <a:pPr>
              <a:buFont typeface="Wingdings" pitchFamily="2" charset="2"/>
              <a:buChar char="Ø"/>
            </a:pPr>
            <a:r>
              <a:rPr lang="en-US" sz="1400" u="sng" dirty="0"/>
              <a:t>Date-time feature extractions: </a:t>
            </a:r>
            <a:r>
              <a:rPr lang="en-US" sz="1400" dirty="0">
                <a:effectLst/>
              </a:rPr>
              <a:t>Converting timestamp to meaningful attributes extracting day, time, date, day of week, month and time of the day.  </a:t>
            </a:r>
          </a:p>
          <a:p>
            <a:pPr>
              <a:buFont typeface="Wingdings" pitchFamily="2" charset="2"/>
              <a:buChar char="Ø"/>
            </a:pPr>
            <a:r>
              <a:rPr lang="en-US" sz="1400" u="sng" dirty="0"/>
              <a:t>Data Imputation: </a:t>
            </a:r>
            <a:r>
              <a:rPr lang="en-US" sz="1400" dirty="0"/>
              <a:t>Adjusting to closest values for the station information, imputing missing values with mean/median/mode based on data spread </a:t>
            </a:r>
          </a:p>
          <a:p>
            <a:pPr>
              <a:buFont typeface="Wingdings" pitchFamily="2" charset="2"/>
              <a:buChar char="Ø"/>
            </a:pPr>
            <a:r>
              <a:rPr lang="en-US" sz="1400" u="sng" dirty="0"/>
              <a:t>Feature Engineering: </a:t>
            </a:r>
            <a:r>
              <a:rPr lang="en-US" sz="1400" dirty="0"/>
              <a:t>Creating new columns based on various aggregations /patterns identified (</a:t>
            </a:r>
            <a:r>
              <a:rPr lang="en-US" sz="1400" dirty="0" err="1"/>
              <a:t>eg.</a:t>
            </a:r>
            <a:r>
              <a:rPr lang="en-US" sz="1400" dirty="0"/>
              <a:t> </a:t>
            </a:r>
            <a:r>
              <a:rPr lang="en-US" sz="1400" dirty="0" err="1"/>
              <a:t>Mor</a:t>
            </a:r>
            <a:r>
              <a:rPr lang="en-US" sz="1400" dirty="0"/>
              <a:t>, Noon, Eve, Night instead of hours)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>
                <a:effectLst/>
              </a:rPr>
              <a:t>Taking </a:t>
            </a:r>
            <a:r>
              <a:rPr lang="en-US" sz="1400" dirty="0"/>
              <a:t>out only relevant columns of the station information table : </a:t>
            </a:r>
            <a:r>
              <a:rPr lang="en-US" sz="1400" dirty="0" err="1"/>
              <a:t>station_id</a:t>
            </a:r>
            <a:r>
              <a:rPr lang="en-US" sz="1400" dirty="0"/>
              <a:t>, name, latitude and longitude</a:t>
            </a:r>
          </a:p>
          <a:p>
            <a:pPr>
              <a:buFont typeface="Wingdings" pitchFamily="2" charset="2"/>
              <a:buChar char="Ø"/>
            </a:pPr>
            <a:r>
              <a:rPr lang="en-US" sz="1400" u="sng" dirty="0">
                <a:effectLst/>
              </a:rPr>
              <a:t>Data Aggregation: </a:t>
            </a:r>
            <a:r>
              <a:rPr lang="en-US" sz="1400" dirty="0">
                <a:effectLst/>
              </a:rPr>
              <a:t>Grouping bike theft data by bike type and status 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Imbalances Classes management during prediction modelling (Random Oversampling technique used)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526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3048-A075-93ED-B643-68EFE825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effectLst/>
                <a:latin typeface="Helvetica" pitchFamily="2" charset="0"/>
              </a:rPr>
              <a:t>Part 4: Data Statistical Assessment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10D17-D61F-AF1F-55ED-0C797502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46" y="2309278"/>
            <a:ext cx="5016732" cy="2344916"/>
          </a:xfrm>
        </p:spPr>
        <p:txBody>
          <a:bodyPr>
            <a:normAutofit fontScale="55000" lnSpcReduction="20000"/>
          </a:bodyPr>
          <a:lstStyle/>
          <a:p>
            <a:r>
              <a:rPr lang="en-US" sz="2000" dirty="0"/>
              <a:t>Heat Map: Correlation study  between the features of Bike Thefts in Toronto City</a:t>
            </a:r>
          </a:p>
          <a:p>
            <a:r>
              <a:rPr lang="en-US" sz="2000" dirty="0"/>
              <a:t>Statistical Analysis of the features</a:t>
            </a:r>
          </a:p>
          <a:p>
            <a:r>
              <a:rPr lang="en-US" sz="2000" dirty="0"/>
              <a:t>Strong correlation between time start and time stop for bike ridership</a:t>
            </a:r>
          </a:p>
          <a:p>
            <a:r>
              <a:rPr lang="en-US" sz="2000" dirty="0"/>
              <a:t>Strong correlation between Occurrence year and reports in the year for the bike theft model</a:t>
            </a:r>
          </a:p>
          <a:p>
            <a:r>
              <a:rPr lang="en-US" sz="2000" dirty="0"/>
              <a:t>Negative correlation between time start and from station  and year to day or month for bike theft</a:t>
            </a:r>
          </a:p>
          <a:p>
            <a:r>
              <a:rPr lang="en-US" sz="2000" dirty="0"/>
              <a:t>Moderate relation between Occurrence hour and report hour</a:t>
            </a:r>
          </a:p>
          <a:p>
            <a:endParaRPr lang="en-US" sz="20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5E9C8D4-6D9F-D002-6BD3-660E7663E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6" t="25585" r="3768" b="2846"/>
          <a:stretch/>
        </p:blipFill>
        <p:spPr>
          <a:xfrm>
            <a:off x="5455578" y="2383391"/>
            <a:ext cx="6297576" cy="41528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272D44-2B1C-6540-8B8F-885DB655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72" y="4411458"/>
            <a:ext cx="2306782" cy="23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9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8B7B-F04C-701D-88AF-17210B5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effectLst/>
                <a:latin typeface="Helvetica" pitchFamily="2" charset="0"/>
              </a:rPr>
              <a:t>Part 5: Analysis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40B57-5F6E-A6EE-0CE0-A72660CC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12625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Bike ride over the months for the year of 2018 giving insights over the number of rides over the months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A96E060-DFDD-7906-DFC2-AC9D7C3B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6" y="2341620"/>
            <a:ext cx="5031276" cy="1946991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F7ACBE6-135C-164A-BD6C-CC183AAD06BC}"/>
              </a:ext>
            </a:extLst>
          </p:cNvPr>
          <p:cNvSpPr txBox="1">
            <a:spLocks/>
          </p:cNvSpPr>
          <p:nvPr/>
        </p:nvSpPr>
        <p:spPr>
          <a:xfrm>
            <a:off x="3959525" y="4517530"/>
            <a:ext cx="7776846" cy="1981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>
                <a:solidFill>
                  <a:schemeClr val="tx1"/>
                </a:solidFill>
              </a:rPr>
              <a:t>Bike rides by Annual and Casual members are maximum during summers (May-Sep) with July being the highest rideshare day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The stations which had the maximum starting points for the rideshare was </a:t>
            </a:r>
            <a:r>
              <a:rPr lang="en-US" sz="1200" dirty="0" err="1">
                <a:solidFill>
                  <a:schemeClr val="tx1"/>
                </a:solidFill>
              </a:rPr>
              <a:t>Sherbourne</a:t>
            </a:r>
            <a:r>
              <a:rPr lang="en-US" sz="1200" dirty="0">
                <a:solidFill>
                  <a:schemeClr val="tx1"/>
                </a:solidFill>
              </a:rPr>
              <a:t> St/Wellesley St E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The station which had the maximum rideshare end points were Bay St/ Queens Quay W (Ferry Terminal) which means customers prefer the usage convenient towards Ferry Terminal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Least usage hours are the morning hours, and peak usages are on Wed-Thurs-Friday Noon and Wednesday Night with moderate use in evening hours on all days</a:t>
            </a:r>
          </a:p>
        </p:txBody>
      </p:sp>
      <p:pic>
        <p:nvPicPr>
          <p:cNvPr id="7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7374B66-13FA-F543-9BEC-452E64E9E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0"/>
          <a:stretch/>
        </p:blipFill>
        <p:spPr>
          <a:xfrm>
            <a:off x="8704604" y="2393244"/>
            <a:ext cx="3124850" cy="189536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D749868-949C-3C4D-8EE3-3F0BF6BFC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46" r="-2" b="6102"/>
          <a:stretch/>
        </p:blipFill>
        <p:spPr>
          <a:xfrm>
            <a:off x="5705558" y="2445249"/>
            <a:ext cx="2761259" cy="1746276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E3B3482-A5FB-0042-93B0-D2BFEDF8A0CC}"/>
              </a:ext>
            </a:extLst>
          </p:cNvPr>
          <p:cNvSpPr txBox="1">
            <a:spLocks/>
          </p:cNvSpPr>
          <p:nvPr/>
        </p:nvSpPr>
        <p:spPr>
          <a:xfrm>
            <a:off x="5859805" y="4187536"/>
            <a:ext cx="2844799" cy="325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900" dirty="0">
                <a:solidFill>
                  <a:schemeClr val="tx1"/>
                </a:solidFill>
              </a:rPr>
              <a:t>Top 5 Departing Stations by the members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36687300-0797-904B-8129-E5ED6626CF02}"/>
              </a:ext>
            </a:extLst>
          </p:cNvPr>
          <p:cNvSpPr txBox="1">
            <a:spLocks/>
          </p:cNvSpPr>
          <p:nvPr/>
        </p:nvSpPr>
        <p:spPr>
          <a:xfrm>
            <a:off x="9111005" y="4187536"/>
            <a:ext cx="2844799" cy="325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900" dirty="0">
                <a:solidFill>
                  <a:schemeClr val="tx1"/>
                </a:solidFill>
              </a:rPr>
              <a:t>Top 5 Arriving Stations by the members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01A2B1F2-ED26-0149-B5EA-C20C8E19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6" y="4513103"/>
            <a:ext cx="3575573" cy="1946991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4397E65-8C68-124E-B5EC-C95375067288}"/>
              </a:ext>
            </a:extLst>
          </p:cNvPr>
          <p:cNvSpPr txBox="1">
            <a:spLocks/>
          </p:cNvSpPr>
          <p:nvPr/>
        </p:nvSpPr>
        <p:spPr>
          <a:xfrm>
            <a:off x="1322344" y="4162307"/>
            <a:ext cx="3353351" cy="325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900" dirty="0">
                <a:solidFill>
                  <a:schemeClr val="tx1"/>
                </a:solidFill>
              </a:rPr>
              <a:t>Bike share monthly usage trend by Annual and Casual Members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7D1D788-E2E0-0149-9F12-090D1C8DAAE9}"/>
              </a:ext>
            </a:extLst>
          </p:cNvPr>
          <p:cNvSpPr txBox="1">
            <a:spLocks/>
          </p:cNvSpPr>
          <p:nvPr/>
        </p:nvSpPr>
        <p:spPr>
          <a:xfrm>
            <a:off x="1130429" y="6363654"/>
            <a:ext cx="3353351" cy="325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900" dirty="0">
                <a:solidFill>
                  <a:schemeClr val="tx1"/>
                </a:solidFill>
              </a:rPr>
              <a:t>Bike share by time of the day</a:t>
            </a:r>
          </a:p>
        </p:txBody>
      </p:sp>
    </p:spTree>
    <p:extLst>
      <p:ext uri="{BB962C8B-B14F-4D97-AF65-F5344CB8AC3E}">
        <p14:creationId xmlns:p14="http://schemas.microsoft.com/office/powerpoint/2010/main" val="364800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9042E0-21D5-F539-2368-910DA98E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8" y="2576513"/>
            <a:ext cx="10664100" cy="40814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E0B03-7856-4348-B22A-8AA002F3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effectLst/>
                <a:latin typeface="Helvetica" pitchFamily="2" charset="0"/>
              </a:rPr>
              <a:t>Part 5: Analysis</a:t>
            </a:r>
            <a:endParaRPr lang="en-US" sz="4000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F722E43C-BC76-BE46-AB1D-DB913C43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12625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6386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{C33D0636-59DE-B240-8C04-53080C0A5F9A}tf10001076</Template>
  <TotalTime>944</TotalTime>
  <Words>955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Century Gothic</vt:lpstr>
      <vt:lpstr>Courier New</vt:lpstr>
      <vt:lpstr>Helvetica</vt:lpstr>
      <vt:lpstr>Times New Roman</vt:lpstr>
      <vt:lpstr>Wingdings</vt:lpstr>
      <vt:lpstr>Wingdings 3</vt:lpstr>
      <vt:lpstr>Ion Boardroom</vt:lpstr>
      <vt:lpstr>  Modelling Toronto Bike Share Ridership and Bike Thefts  for the city of Toronto </vt:lpstr>
      <vt:lpstr>Problem statement </vt:lpstr>
      <vt:lpstr>Project Summary   </vt:lpstr>
      <vt:lpstr>Part 1: Data Loading</vt:lpstr>
      <vt:lpstr>Part 2: Data Summary</vt:lpstr>
      <vt:lpstr>Part 3 : Data Modelling</vt:lpstr>
      <vt:lpstr>Part 4: Data Statistical Assessment</vt:lpstr>
      <vt:lpstr>Part 5: Analysis</vt:lpstr>
      <vt:lpstr>Part 5: Analysis</vt:lpstr>
      <vt:lpstr>Part 5: Analysis of Thefts</vt:lpstr>
      <vt:lpstr>Part 5: Steps for Prediction Model for Theft recovery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Saumya Verma</dc:creator>
  <cp:lastModifiedBy>Microsoft Office User</cp:lastModifiedBy>
  <cp:revision>6</cp:revision>
  <dcterms:created xsi:type="dcterms:W3CDTF">2022-10-02T22:18:30Z</dcterms:created>
  <dcterms:modified xsi:type="dcterms:W3CDTF">2022-10-03T17:37:04Z</dcterms:modified>
</cp:coreProperties>
</file>